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57" r:id="rId4"/>
    <p:sldId id="267" r:id="rId5"/>
    <p:sldId id="259" r:id="rId6"/>
    <p:sldId id="258" r:id="rId7"/>
    <p:sldId id="261" r:id="rId8"/>
    <p:sldId id="268" r:id="rId9"/>
    <p:sldId id="269" r:id="rId10"/>
    <p:sldId id="270" r:id="rId11"/>
    <p:sldId id="271" r:id="rId12"/>
    <p:sldId id="272" r:id="rId13"/>
    <p:sldId id="274" r:id="rId14"/>
    <p:sldId id="277" r:id="rId15"/>
    <p:sldId id="276" r:id="rId16"/>
    <p:sldId id="279" r:id="rId17"/>
    <p:sldId id="280" r:id="rId18"/>
    <p:sldId id="281" r:id="rId19"/>
    <p:sldId id="283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3366"/>
    <a:srgbClr val="336699"/>
    <a:srgbClr val="CC0066"/>
    <a:srgbClr val="0033CC"/>
    <a:srgbClr val="003399"/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9" autoAdjust="0"/>
  </p:normalViewPr>
  <p:slideViewPr>
    <p:cSldViewPr showGuides="1">
      <p:cViewPr>
        <p:scale>
          <a:sx n="75" d="100"/>
          <a:sy n="75" d="100"/>
        </p:scale>
        <p:origin x="-1594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DA5F1-6D83-47B9-AF09-4A8B07D27129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4B949-4220-4E11-B49E-C882D2C253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0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E20F-F089-4EAC-A72D-BE83E8C50190}" type="datetime1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1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1A4D-BF8F-4959-A29C-75F3FB992BC3}" type="datetime1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5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631FF-07F0-49B5-ACAA-178AB85B1B1D}" type="datetime1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8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45442"/>
          </a:xfrm>
          <a:gradFill flip="none" rotWithShape="1">
            <a:gsLst>
              <a:gs pos="63000">
                <a:schemeClr val="bg2">
                  <a:lumMod val="25000"/>
                </a:schemeClr>
              </a:gs>
              <a:gs pos="87000">
                <a:srgbClr val="FF0000"/>
              </a:gs>
              <a:gs pos="97000">
                <a:srgbClr val="FF0000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182563" indent="0"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256584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616718A9-B199-4966-959B-1F7BA777F0A0}" type="datetime1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+mn-lt"/>
              </a:defRPr>
            </a:lvl1pPr>
          </a:lstStyle>
          <a:p>
            <a:fld id="{5EBB09A2-A884-42AE-80CE-8FFFEBB546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29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BD8C-F064-43CE-90A7-8567DD5609CB}" type="datetime1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2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CC15-81DC-422D-BA09-70A14076E385}" type="datetime1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8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C8A7-CB5F-4DBA-97DC-3D4BABF59C44}" type="datetime1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8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0CF3-2FF9-4991-A07F-56E36B17C03A}" type="datetime1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B749-D586-418E-9FD1-1B7055A7311D}" type="datetime1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0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26F5-C97E-477D-A14F-C7D22FA8C975}" type="datetime1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0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88A2B-2488-4090-BBA0-79A3FDAF55C2}" type="datetime1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1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DCD20-C531-4064-A268-F021FEDCF317}" type="datetime1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09A2-A884-42AE-80CE-8FFFEBB546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4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1" y="0"/>
            <a:ext cx="91440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Мы рады видеть вас на нашем образовательном портал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355"/>
          <a:stretch/>
        </p:blipFill>
        <p:spPr bwMode="auto">
          <a:xfrm>
            <a:off x="-18731" y="-9103"/>
            <a:ext cx="3347864" cy="1701833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730" y="2106497"/>
            <a:ext cx="9199242" cy="3050695"/>
          </a:xfrm>
          <a:solidFill>
            <a:srgbClr val="0066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РАЗВИТИЯ</a:t>
            </a:r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Московского государственного университета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путей сообщения» (МИИТ)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s://encrypted-tbn0.gstatic.com/images?q=tbn:ANd9GcS-iZNQJqztPHM0I7DsXK-hx9dW53lQtiIVZRppzA62sV9oXQI4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9144000" cy="17008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400" b="1" dirty="0" smtClean="0"/>
              <a:t>Москва - 2014</a:t>
            </a:r>
            <a:endParaRPr lang="ru-RU" sz="14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52" r="9219"/>
          <a:stretch/>
        </p:blipFill>
        <p:spPr bwMode="auto">
          <a:xfrm>
            <a:off x="3329133" y="0"/>
            <a:ext cx="5851379" cy="170586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2" descr="_MIIT_1.png"/>
          <p:cNvPicPr>
            <a:picLocks noChangeAspect="1"/>
          </p:cNvPicPr>
          <p:nvPr/>
        </p:nvPicPr>
        <p:blipFill>
          <a:blip r:embed="rId9" cstate="print">
            <a:lum bright="10000"/>
          </a:blip>
          <a:srcRect l="10938" t="18874" r="9375" b="32054"/>
          <a:stretch>
            <a:fillRect/>
          </a:stretch>
        </p:blipFill>
        <p:spPr bwMode="auto">
          <a:xfrm>
            <a:off x="3059832" y="5157192"/>
            <a:ext cx="2921402" cy="74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5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реализации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69809" cy="5400600"/>
          </a:xfrm>
          <a:ln>
            <a:noFill/>
          </a:ln>
        </p:spPr>
        <p:txBody>
          <a:bodyPr>
            <a:noAutofit/>
          </a:bodyPr>
          <a:lstStyle/>
          <a:p>
            <a:pPr indent="-45000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Новый набор в университет: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у</a:t>
            </a:r>
            <a:r>
              <a:rPr lang="ru-RU" sz="2000" dirty="0" smtClean="0"/>
              <a:t>величение </a:t>
            </a:r>
            <a:r>
              <a:rPr lang="ru-RU" sz="2000" dirty="0"/>
              <a:t>масштабов  </a:t>
            </a:r>
            <a:r>
              <a:rPr lang="ru-RU" sz="2000" dirty="0" smtClean="0"/>
              <a:t>обучения </a:t>
            </a:r>
            <a:r>
              <a:rPr lang="ru-RU" sz="2000" dirty="0"/>
              <a:t>по уникальным </a:t>
            </a:r>
            <a:r>
              <a:rPr lang="ru-RU" sz="2000" dirty="0" smtClean="0"/>
              <a:t>направлениям магистратуры </a:t>
            </a:r>
            <a:r>
              <a:rPr lang="ru-RU" sz="2000" dirty="0"/>
              <a:t>и привлекательным специальностям </a:t>
            </a:r>
            <a:r>
              <a:rPr lang="ru-RU" sz="2000" dirty="0" smtClean="0"/>
              <a:t> и направлениям подготовки ВПО;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п</a:t>
            </a:r>
            <a:r>
              <a:rPr lang="ru-RU" sz="2000" dirty="0" smtClean="0"/>
              <a:t>ривлечение </a:t>
            </a:r>
            <a:r>
              <a:rPr lang="ru-RU" sz="2000" dirty="0"/>
              <a:t>абитуриентов за счет </a:t>
            </a:r>
            <a:r>
              <a:rPr lang="ru-RU" sz="2000" dirty="0" smtClean="0"/>
              <a:t>развития форм сетевого обучения;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овершенствование совместно </a:t>
            </a:r>
            <a:r>
              <a:rPr lang="ru-RU" sz="2000" dirty="0"/>
              <a:t>с работодателями комплексной </a:t>
            </a:r>
            <a:r>
              <a:rPr lang="ru-RU" sz="2000" dirty="0" smtClean="0"/>
              <a:t>программы профессиональной ориентации;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оздание </a:t>
            </a:r>
            <a:r>
              <a:rPr lang="ru-RU" sz="2000" dirty="0"/>
              <a:t>механизмов контрактной подготовки </a:t>
            </a:r>
            <a:r>
              <a:rPr lang="ru-RU" sz="2000" dirty="0" smtClean="0"/>
              <a:t>«под заказ» (аналог </a:t>
            </a:r>
            <a:r>
              <a:rPr lang="ru-RU" sz="2000" dirty="0"/>
              <a:t>целевого приёма, </a:t>
            </a:r>
            <a:r>
              <a:rPr lang="ru-RU" sz="2000" dirty="0" smtClean="0"/>
              <a:t>но </a:t>
            </a:r>
            <a:r>
              <a:rPr lang="ru-RU" sz="2000" dirty="0"/>
              <a:t>без участия государства и не за счёт бюджетных мест</a:t>
            </a:r>
            <a:r>
              <a:rPr lang="ru-RU" sz="2000" dirty="0" smtClean="0"/>
              <a:t>);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р</a:t>
            </a:r>
            <a:r>
              <a:rPr lang="ru-RU" sz="2000" dirty="0" smtClean="0"/>
              <a:t>асширение </a:t>
            </a:r>
            <a:r>
              <a:rPr lang="ru-RU" sz="2000" dirty="0"/>
              <a:t>числа программ с «двойным дипломом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 smtClean="0"/>
              <a:t>повышение </a:t>
            </a:r>
            <a:r>
              <a:rPr lang="ru-RU" sz="2000" dirty="0"/>
              <a:t>роли филиалов в организации </a:t>
            </a:r>
            <a:r>
              <a:rPr lang="ru-RU" sz="2000" dirty="0" smtClean="0"/>
              <a:t>нового набора                                     (предварительный отбор</a:t>
            </a:r>
            <a:r>
              <a:rPr lang="ru-RU" sz="2000" dirty="0"/>
              <a:t>, </a:t>
            </a:r>
            <a:r>
              <a:rPr lang="ru-RU" sz="2000" dirty="0" smtClean="0"/>
              <a:t>расширение </a:t>
            </a:r>
            <a:r>
              <a:rPr lang="ru-RU" sz="2000" dirty="0"/>
              <a:t>программ ДПО </a:t>
            </a:r>
            <a:r>
              <a:rPr lang="ru-RU" sz="2000" dirty="0" smtClean="0"/>
              <a:t>и программ дистанционного обучения).</a:t>
            </a:r>
            <a:endParaRPr lang="ru-RU" sz="2000" dirty="0"/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indent="-450000">
              <a:lnSpc>
                <a:spcPts val="2000"/>
              </a:lnSpc>
              <a:spcBef>
                <a:spcPts val="0"/>
              </a:spcBef>
            </a:pPr>
            <a:endParaRPr lang="ru-RU" sz="2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EBB09A2-A884-42AE-80CE-8FFFEBB546C5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реализации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69809" cy="5400600"/>
          </a:xfrm>
          <a:ln>
            <a:noFill/>
          </a:ln>
        </p:spPr>
        <p:txBody>
          <a:bodyPr>
            <a:noAutofit/>
          </a:bodyPr>
          <a:lstStyle/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Научная  деятельность: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п</a:t>
            </a:r>
            <a:r>
              <a:rPr lang="ru-RU" sz="2000" dirty="0" smtClean="0"/>
              <a:t>овышение </a:t>
            </a:r>
            <a:r>
              <a:rPr lang="ru-RU" sz="2000" dirty="0"/>
              <a:t>качества исследований, их вывод на уровень мировых </a:t>
            </a:r>
            <a:r>
              <a:rPr lang="ru-RU" sz="2000" dirty="0" smtClean="0"/>
              <a:t>стандартов; 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у</a:t>
            </a:r>
            <a:r>
              <a:rPr lang="ru-RU" sz="2000" dirty="0" smtClean="0"/>
              <a:t>величение </a:t>
            </a:r>
            <a:r>
              <a:rPr lang="ru-RU" sz="2000" dirty="0"/>
              <a:t>числа патентоспособных результатов работ и самих патентов, </a:t>
            </a:r>
            <a:r>
              <a:rPr lang="ru-RU" sz="2000" dirty="0" smtClean="0"/>
              <a:t>планирование </a:t>
            </a:r>
            <a:r>
              <a:rPr lang="ru-RU" sz="2000" dirty="0"/>
              <a:t>числа патентов от объема выполненных </a:t>
            </a:r>
            <a:r>
              <a:rPr lang="ru-RU" sz="2000" dirty="0" smtClean="0"/>
              <a:t>НИР;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одержательное </a:t>
            </a:r>
            <a:r>
              <a:rPr lang="ru-RU" sz="2000" dirty="0"/>
              <a:t>расширение тематики исследований, преодоление </a:t>
            </a:r>
            <a:r>
              <a:rPr lang="ru-RU" sz="2000" dirty="0" smtClean="0"/>
              <a:t>дисбалансов </a:t>
            </a:r>
            <a:r>
              <a:rPr lang="ru-RU" sz="2000" dirty="0"/>
              <a:t>в финансовых доходах по тематике, преодоление </a:t>
            </a:r>
            <a:r>
              <a:rPr lang="ru-RU" sz="2000" dirty="0" err="1" smtClean="0"/>
              <a:t>мононаправленности</a:t>
            </a:r>
            <a:r>
              <a:rPr lang="ru-RU" sz="2000" dirty="0" smtClean="0"/>
              <a:t> исследований;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оздание </a:t>
            </a:r>
            <a:r>
              <a:rPr lang="ru-RU" sz="2000" dirty="0"/>
              <a:t>полного инновационного цикла с выходом на  промышленное </a:t>
            </a:r>
            <a:r>
              <a:rPr lang="ru-RU" sz="2000" dirty="0" smtClean="0"/>
              <a:t>производство </a:t>
            </a:r>
            <a:r>
              <a:rPr lang="ru-RU" sz="2000" dirty="0"/>
              <a:t>конечного </a:t>
            </a:r>
            <a:r>
              <a:rPr lang="ru-RU" sz="2000" dirty="0" smtClean="0"/>
              <a:t>продукта;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ш</a:t>
            </a:r>
            <a:r>
              <a:rPr lang="ru-RU" sz="2000" dirty="0" smtClean="0"/>
              <a:t>ирокое </a:t>
            </a:r>
            <a:r>
              <a:rPr lang="ru-RU" sz="2000" dirty="0"/>
              <a:t>вовлечение в НИР и НИОКР магистрантов и аспирантов, </a:t>
            </a:r>
            <a:r>
              <a:rPr lang="ru-RU" sz="2000" dirty="0" smtClean="0"/>
              <a:t>создание и расширение </a:t>
            </a:r>
            <a:r>
              <a:rPr lang="ru-RU" sz="2000" dirty="0"/>
              <a:t>материальной и интеллектуальной базы </a:t>
            </a:r>
            <a:r>
              <a:rPr lang="ru-RU" sz="2000" dirty="0" smtClean="0"/>
              <a:t>востребованных прикладных </a:t>
            </a:r>
            <a:r>
              <a:rPr lang="ru-RU" sz="2000" dirty="0"/>
              <a:t>исследований и услуг в сфере испытаний и </a:t>
            </a:r>
            <a:r>
              <a:rPr lang="ru-RU" sz="2000" dirty="0" smtClean="0"/>
              <a:t>сертификации;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в</a:t>
            </a:r>
            <a:r>
              <a:rPr lang="ru-RU" sz="2000" dirty="0" smtClean="0"/>
              <a:t>ключение </a:t>
            </a:r>
            <a:r>
              <a:rPr lang="ru-RU" sz="2000" dirty="0"/>
              <a:t>в число научных направлений конструкторской </a:t>
            </a:r>
            <a:r>
              <a:rPr lang="ru-RU" sz="2000" dirty="0" smtClean="0"/>
              <a:t>деятельности.</a:t>
            </a:r>
            <a:endParaRPr lang="ru-RU" sz="2000" dirty="0"/>
          </a:p>
          <a:p>
            <a:pPr indent="-450000">
              <a:lnSpc>
                <a:spcPts val="2800"/>
              </a:lnSpc>
              <a:spcBef>
                <a:spcPts val="0"/>
              </a:spcBef>
              <a:buNone/>
            </a:pPr>
            <a:endParaRPr lang="ru-RU" sz="2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EBB09A2-A884-42AE-80CE-8FFFEBB546C5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реализации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69809" cy="5472608"/>
          </a:xfrm>
          <a:ln>
            <a:noFill/>
          </a:ln>
        </p:spPr>
        <p:txBody>
          <a:bodyPr>
            <a:noAutofit/>
          </a:bodyPr>
          <a:lstStyle/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Научная  и инновационная деятельность (продолжение):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оздание </a:t>
            </a:r>
            <a:r>
              <a:rPr lang="ru-RU" sz="2000" dirty="0"/>
              <a:t>корпоративной университетской базы знаний (защищенных </a:t>
            </a:r>
            <a:r>
              <a:rPr lang="ru-RU" sz="2000" dirty="0" smtClean="0"/>
              <a:t>результатов </a:t>
            </a:r>
            <a:r>
              <a:rPr lang="ru-RU" sz="2000" dirty="0"/>
              <a:t>РИД</a:t>
            </a:r>
            <a:r>
              <a:rPr lang="ru-RU" sz="2000" dirty="0" smtClean="0"/>
              <a:t>);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оздание </a:t>
            </a:r>
            <a:r>
              <a:rPr lang="ru-RU" sz="2000" dirty="0"/>
              <a:t>комплексного механизма развития инновационных </a:t>
            </a:r>
            <a:r>
              <a:rPr lang="ru-RU" sz="2000" dirty="0" smtClean="0"/>
              <a:t>компетенций </a:t>
            </a:r>
            <a:r>
              <a:rPr lang="ru-RU" sz="2000" dirty="0"/>
              <a:t>и практических навыков </a:t>
            </a:r>
            <a:r>
              <a:rPr lang="ru-RU" sz="2000" dirty="0" smtClean="0"/>
              <a:t>молодежи;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ущественное  </a:t>
            </a:r>
            <a:r>
              <a:rPr lang="ru-RU" sz="2000" dirty="0"/>
              <a:t>расширение числа заказчиков НИР и  НИОКР (широкий круг </a:t>
            </a:r>
            <a:r>
              <a:rPr lang="ru-RU" sz="2000" dirty="0" smtClean="0"/>
              <a:t>российских </a:t>
            </a:r>
            <a:r>
              <a:rPr lang="ru-RU" sz="2000" dirty="0"/>
              <a:t>и иностранных партнеров, </a:t>
            </a:r>
            <a:r>
              <a:rPr lang="ru-RU" sz="2000" dirty="0" smtClean="0"/>
              <a:t>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нуждающихся </a:t>
            </a:r>
            <a:r>
              <a:rPr lang="ru-RU" sz="2000" dirty="0"/>
              <a:t>в сертификации </a:t>
            </a:r>
            <a:r>
              <a:rPr lang="ru-RU" sz="2000" dirty="0" smtClean="0"/>
              <a:t>техники </a:t>
            </a:r>
            <a:r>
              <a:rPr lang="ru-RU" sz="2000" dirty="0"/>
              <a:t>и приборов для </a:t>
            </a:r>
            <a:r>
              <a:rPr lang="ru-RU" sz="2000" dirty="0" smtClean="0"/>
              <a:t>продвижения </a:t>
            </a:r>
            <a:r>
              <a:rPr lang="ru-RU" sz="2000" dirty="0"/>
              <a:t>на российский рынок</a:t>
            </a:r>
            <a:r>
              <a:rPr lang="ru-RU" sz="2000" dirty="0" smtClean="0"/>
              <a:t>);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 smtClean="0"/>
              <a:t>расширение </a:t>
            </a:r>
            <a:r>
              <a:rPr lang="ru-RU" sz="2000" dirty="0"/>
              <a:t>сотрудничества с иностранными производителями с </a:t>
            </a:r>
            <a:r>
              <a:rPr lang="ru-RU" sz="2000" dirty="0" smtClean="0"/>
              <a:t>учётом опыта </a:t>
            </a:r>
            <a:r>
              <a:rPr lang="ru-RU" sz="2000" dirty="0"/>
              <a:t>партнёрства  с  компаниями «</a:t>
            </a:r>
            <a:r>
              <a:rPr lang="ru-RU" sz="2000" dirty="0" err="1"/>
              <a:t>Альстом</a:t>
            </a:r>
            <a:r>
              <a:rPr lang="ru-RU" sz="2000" dirty="0"/>
              <a:t>», «</a:t>
            </a:r>
            <a:r>
              <a:rPr lang="ru-RU" sz="2000" dirty="0" err="1"/>
              <a:t>Бомбардье</a:t>
            </a:r>
            <a:r>
              <a:rPr lang="ru-RU" sz="2000" dirty="0"/>
              <a:t>», «Сименс» </a:t>
            </a:r>
            <a:r>
              <a:rPr lang="ru-RU" sz="2000" dirty="0" err="1"/>
              <a:t>и.т.д</a:t>
            </a:r>
            <a:r>
              <a:rPr lang="ru-RU" sz="2000" dirty="0" smtClean="0"/>
              <a:t>.; 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оздание </a:t>
            </a:r>
            <a:r>
              <a:rPr lang="ru-RU" sz="2000" dirty="0"/>
              <a:t>совместных центров, лабораторий или технопарков с </a:t>
            </a:r>
            <a:r>
              <a:rPr lang="ru-RU" sz="2000" dirty="0" smtClean="0"/>
              <a:t>российскими и зарубежными производителями </a:t>
            </a:r>
            <a:r>
              <a:rPr lang="ru-RU" sz="2000" dirty="0"/>
              <a:t>транспортной </a:t>
            </a:r>
            <a:r>
              <a:rPr lang="ru-RU" sz="2000" dirty="0" smtClean="0"/>
              <a:t>техники;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 smtClean="0"/>
              <a:t>создание </a:t>
            </a:r>
            <a:r>
              <a:rPr lang="ru-RU" sz="2000" dirty="0"/>
              <a:t>НОЦ с участием зарубежных и российских </a:t>
            </a:r>
            <a:r>
              <a:rPr lang="ru-RU" sz="2000" dirty="0" smtClean="0"/>
              <a:t>транспортных компаний.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EBB09A2-A884-42AE-80CE-8FFFEBB546C5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реализации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69809" cy="5472608"/>
          </a:xfrm>
          <a:ln>
            <a:noFill/>
          </a:ln>
        </p:spPr>
        <p:txBody>
          <a:bodyPr>
            <a:noAutofit/>
          </a:bodyPr>
          <a:lstStyle/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marL="14288" indent="-14288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dirty="0" smtClean="0"/>
              <a:t>При сохранении и поступательном развитии связей с ведущими традиционными партнёрами (в первую очередь ОАО «РЖД») </a:t>
            </a:r>
          </a:p>
          <a:p>
            <a:pPr marL="14288" indent="-14288">
              <a:lnSpc>
                <a:spcPts val="2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расширение числа заказчиков образовательных услуг: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д</a:t>
            </a:r>
            <a:r>
              <a:rPr lang="ru-RU" sz="2000" dirty="0" smtClean="0"/>
              <a:t>очерние </a:t>
            </a:r>
            <a:r>
              <a:rPr lang="ru-RU" sz="2000" dirty="0"/>
              <a:t>компании ОАО «РЖД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ч</a:t>
            </a:r>
            <a:r>
              <a:rPr lang="ru-RU" sz="2000" dirty="0" smtClean="0"/>
              <a:t>астные </a:t>
            </a:r>
            <a:r>
              <a:rPr lang="ru-RU" sz="2000" dirty="0"/>
              <a:t>и акционерные компании железнодорожного </a:t>
            </a:r>
            <a:r>
              <a:rPr lang="ru-RU" sz="2000" dirty="0" smtClean="0"/>
              <a:t>транспорта;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т</a:t>
            </a:r>
            <a:r>
              <a:rPr lang="ru-RU" sz="2000" dirty="0" smtClean="0"/>
              <a:t>ранспортные </a:t>
            </a:r>
            <a:r>
              <a:rPr lang="ru-RU" sz="2000" dirty="0"/>
              <a:t>компании, </a:t>
            </a:r>
            <a:r>
              <a:rPr lang="ru-RU" sz="2000" dirty="0" smtClean="0"/>
              <a:t>а также заинтересованные  </a:t>
            </a:r>
            <a:r>
              <a:rPr lang="ru-RU" sz="2000" dirty="0"/>
              <a:t>в подготовке и повышении </a:t>
            </a:r>
            <a:r>
              <a:rPr lang="ru-RU" sz="2000" dirty="0" smtClean="0"/>
              <a:t>квалификации </a:t>
            </a:r>
            <a:r>
              <a:rPr lang="ru-RU" sz="2000" dirty="0"/>
              <a:t>специалистов по логистическому и управленческому </a:t>
            </a:r>
            <a:r>
              <a:rPr lang="ru-RU" sz="2000" dirty="0" smtClean="0"/>
              <a:t>направлениям </a:t>
            </a:r>
            <a:r>
              <a:rPr lang="ru-RU" sz="2000" dirty="0"/>
              <a:t>на транспорте </a:t>
            </a:r>
            <a:r>
              <a:rPr lang="ru-RU" sz="2000" dirty="0" smtClean="0"/>
              <a:t>федеральные, региональные, муниципальные органы власти и управления (в формате </a:t>
            </a:r>
            <a:r>
              <a:rPr lang="ru-RU" sz="2000" dirty="0"/>
              <a:t>повышения  квалификации государственных </a:t>
            </a:r>
            <a:r>
              <a:rPr lang="ru-RU" sz="2000" dirty="0" smtClean="0"/>
              <a:t>и муниципальных служащих);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ф</a:t>
            </a:r>
            <a:r>
              <a:rPr lang="ru-RU" sz="2000" dirty="0" smtClean="0"/>
              <a:t>илиалы иностранных компаний </a:t>
            </a:r>
            <a:r>
              <a:rPr lang="ru-RU" sz="2000" dirty="0"/>
              <a:t>в </a:t>
            </a:r>
            <a:r>
              <a:rPr lang="ru-RU" sz="2000" dirty="0" smtClean="0"/>
              <a:t>России;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т</a:t>
            </a:r>
            <a:r>
              <a:rPr lang="ru-RU" sz="2000" dirty="0" smtClean="0"/>
              <a:t>ранспортные </a:t>
            </a:r>
            <a:r>
              <a:rPr lang="ru-RU" sz="2000" dirty="0"/>
              <a:t>вузы  стран СНГ  (в формате </a:t>
            </a:r>
            <a:r>
              <a:rPr lang="ru-RU" sz="2000" dirty="0" smtClean="0"/>
              <a:t>повышения квалификации преподавателей </a:t>
            </a:r>
            <a:r>
              <a:rPr lang="ru-RU" sz="2000" dirty="0"/>
              <a:t>транспортных дисциплин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EBB09A2-A884-42AE-80CE-8FFFEBB546C5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реализации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69809" cy="5472608"/>
          </a:xfrm>
          <a:ln>
            <a:noFill/>
          </a:ln>
        </p:spPr>
        <p:txBody>
          <a:bodyPr>
            <a:noAutofit/>
          </a:bodyPr>
          <a:lstStyle/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Интернационализация: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оздание </a:t>
            </a:r>
            <a:r>
              <a:rPr lang="ru-RU" sz="2000" dirty="0"/>
              <a:t>на базе вуза международного научно-образовательного </a:t>
            </a:r>
            <a:r>
              <a:rPr lang="ru-RU" sz="2000" dirty="0" smtClean="0"/>
              <a:t>центра  </a:t>
            </a:r>
            <a:r>
              <a:rPr lang="ru-RU" sz="2000" dirty="0"/>
              <a:t>языковых </a:t>
            </a:r>
            <a:r>
              <a:rPr lang="ru-RU" sz="2000" dirty="0" smtClean="0"/>
              <a:t>компетенций;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в</a:t>
            </a:r>
            <a:r>
              <a:rPr lang="ru-RU" sz="2000" dirty="0" smtClean="0"/>
              <a:t>ыход </a:t>
            </a:r>
            <a:r>
              <a:rPr lang="ru-RU" sz="2000" dirty="0"/>
              <a:t>на международный рынок экспорта образовательных </a:t>
            </a:r>
            <a:r>
              <a:rPr lang="ru-RU" sz="2000" dirty="0" smtClean="0"/>
              <a:t>услуг;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р</a:t>
            </a:r>
            <a:r>
              <a:rPr lang="ru-RU" sz="2000" dirty="0" smtClean="0"/>
              <a:t>ост </a:t>
            </a:r>
            <a:r>
              <a:rPr lang="ru-RU" sz="2000" dirty="0"/>
              <a:t>репутации в </a:t>
            </a:r>
            <a:r>
              <a:rPr lang="ru-RU" sz="2000" dirty="0" smtClean="0"/>
              <a:t>международном профессиональном </a:t>
            </a:r>
            <a:r>
              <a:rPr lang="ru-RU" sz="2000" dirty="0"/>
              <a:t>и </a:t>
            </a:r>
            <a:r>
              <a:rPr lang="ru-RU" sz="2000" dirty="0" smtClean="0"/>
              <a:t>бизнес-сообществе;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л</a:t>
            </a:r>
            <a:r>
              <a:rPr lang="ru-RU" sz="2000" dirty="0" smtClean="0"/>
              <a:t>идирующие </a:t>
            </a:r>
            <a:r>
              <a:rPr lang="ru-RU" sz="2000" dirty="0"/>
              <a:t>позиции в сфере  методологии транспортного образования </a:t>
            </a:r>
            <a:r>
              <a:rPr lang="ru-RU" sz="2000" dirty="0" smtClean="0"/>
              <a:t>на </a:t>
            </a:r>
            <a:r>
              <a:rPr lang="ru-RU" sz="2000" dirty="0"/>
              <a:t>международном </a:t>
            </a:r>
            <a:r>
              <a:rPr lang="ru-RU" sz="2000" dirty="0" smtClean="0"/>
              <a:t>уровне.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EBB09A2-A884-42AE-80CE-8FFFEBB546C5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реализации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69809" cy="5472608"/>
          </a:xfrm>
          <a:ln>
            <a:noFill/>
          </a:ln>
        </p:spPr>
        <p:txBody>
          <a:bodyPr>
            <a:noAutofit/>
          </a:bodyPr>
          <a:lstStyle/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Коммуникации и информатизация: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п</a:t>
            </a:r>
            <a:r>
              <a:rPr lang="ru-RU" sz="2000" dirty="0" smtClean="0"/>
              <a:t>родвижение </a:t>
            </a:r>
            <a:r>
              <a:rPr lang="ru-RU" sz="2000" dirty="0"/>
              <a:t>бренда университета в целях повышения </a:t>
            </a:r>
            <a:r>
              <a:rPr lang="ru-RU" sz="2000" dirty="0" err="1"/>
              <a:t>репутационного</a:t>
            </a:r>
            <a:r>
              <a:rPr lang="ru-RU" sz="2000" dirty="0"/>
              <a:t> капитала вуза и маркетинга его образовательных и исследовательских </a:t>
            </a:r>
            <a:r>
              <a:rPr lang="ru-RU" sz="2000" dirty="0" smtClean="0"/>
              <a:t>услуг;  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оздание страниц университета в социальных сетях;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оздание </a:t>
            </a:r>
            <a:r>
              <a:rPr lang="ru-RU" sz="2000" dirty="0"/>
              <a:t>единого университетского портала дистанционного </a:t>
            </a:r>
            <a:r>
              <a:rPr lang="ru-RU" sz="2000" dirty="0" smtClean="0"/>
              <a:t>образования;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и</a:t>
            </a:r>
            <a:r>
              <a:rPr lang="ru-RU" sz="2000" dirty="0" smtClean="0"/>
              <a:t>здание </a:t>
            </a:r>
            <a:r>
              <a:rPr lang="ru-RU" sz="2000" dirty="0"/>
              <a:t>всех подлежащих открытой публикации научных </a:t>
            </a:r>
            <a:r>
              <a:rPr lang="ru-RU" sz="2000" dirty="0" smtClean="0"/>
              <a:t>и методических публикаций </a:t>
            </a:r>
            <a:r>
              <a:rPr lang="ru-RU" sz="2000" dirty="0"/>
              <a:t>университета в режиме открытого (бесплатного) </a:t>
            </a:r>
            <a:r>
              <a:rPr lang="ru-RU" sz="2000" dirty="0" smtClean="0"/>
              <a:t>доступа;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п</a:t>
            </a:r>
            <a:r>
              <a:rPr lang="ru-RU" sz="2000" dirty="0" smtClean="0"/>
              <a:t>рисоединение </a:t>
            </a:r>
            <a:r>
              <a:rPr lang="ru-RU" sz="2000" dirty="0"/>
              <a:t>МИИТ в качестве коллективного пользователя (в том числе с рабочих мест студентов) к крупнейшим базам научных изданий (</a:t>
            </a:r>
            <a:r>
              <a:rPr lang="ru-RU" sz="2000" dirty="0" err="1"/>
              <a:t>Web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Science</a:t>
            </a:r>
            <a:r>
              <a:rPr lang="ru-RU" sz="2000" dirty="0"/>
              <a:t> / </a:t>
            </a:r>
            <a:r>
              <a:rPr lang="ru-RU" sz="2000" dirty="0" err="1"/>
              <a:t>Knowledge</a:t>
            </a:r>
            <a:r>
              <a:rPr lang="ru-RU" sz="2000" dirty="0"/>
              <a:t>, </a:t>
            </a:r>
            <a:r>
              <a:rPr lang="ru-RU" sz="2000" dirty="0" err="1"/>
              <a:t>Scopus</a:t>
            </a:r>
            <a:r>
              <a:rPr lang="ru-RU" sz="2000" dirty="0"/>
              <a:t>);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п</a:t>
            </a:r>
            <a:r>
              <a:rPr lang="ru-RU" sz="2000" dirty="0" smtClean="0"/>
              <a:t>одключение </a:t>
            </a:r>
            <a:r>
              <a:rPr lang="ru-RU" sz="2000" dirty="0"/>
              <a:t>информационных сетей филиалов и подразделений </a:t>
            </a:r>
            <a:r>
              <a:rPr lang="ru-RU" sz="2000" dirty="0" smtClean="0"/>
              <a:t>к единой корпоративной сети.</a:t>
            </a:r>
            <a:r>
              <a:rPr lang="ru-RU" sz="2000" dirty="0"/>
              <a:t>	</a:t>
            </a:r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r>
              <a:rPr lang="ru-RU" sz="2000" b="1" dirty="0" smtClean="0"/>
              <a:t>   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EBB09A2-A884-42AE-80CE-8FFFEBB546C5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реализации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69809" cy="5472608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Модернизация инфраструктуры: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ф</a:t>
            </a:r>
            <a:r>
              <a:rPr lang="ru-RU" sz="2000" dirty="0" smtClean="0"/>
              <a:t>ормирование </a:t>
            </a:r>
            <a:r>
              <a:rPr lang="ru-RU" sz="2000" dirty="0"/>
              <a:t>расширенной учебно-лабораторной базы, включающей, кроме существующих лабораторий с обновленным </a:t>
            </a:r>
            <a:r>
              <a:rPr lang="ru-RU" sz="2000" dirty="0" smtClean="0"/>
              <a:t>оборудованием, научный </a:t>
            </a:r>
            <a:r>
              <a:rPr lang="ru-RU" sz="2000" dirty="0"/>
              <a:t>парк (по мере его развития </a:t>
            </a:r>
            <a:r>
              <a:rPr lang="ru-RU" sz="2000" dirty="0" err="1"/>
              <a:t>перепрофилируемый</a:t>
            </a:r>
            <a:r>
              <a:rPr lang="ru-RU" sz="2000" dirty="0"/>
              <a:t> в технопарк), </a:t>
            </a:r>
            <a:r>
              <a:rPr lang="ru-RU" sz="2000" dirty="0" smtClean="0"/>
              <a:t>бизнес-инкубатор, инжиниринговые и внедренческие центры;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р</a:t>
            </a:r>
            <a:r>
              <a:rPr lang="ru-RU" sz="2000" dirty="0" smtClean="0"/>
              <a:t>емонт </a:t>
            </a:r>
            <a:r>
              <a:rPr lang="ru-RU" sz="2000" dirty="0"/>
              <a:t>и строительство двух общежитий общей площадью до 12 тыс. кв.м.,  </a:t>
            </a:r>
            <a:r>
              <a:rPr lang="ru-RU" sz="2000" dirty="0" smtClean="0"/>
              <a:t>капитальный </a:t>
            </a:r>
            <a:r>
              <a:rPr lang="ru-RU" sz="2000" dirty="0"/>
              <a:t>и текущий ремонт учебно-лабораторных корпусов.</a:t>
            </a:r>
          </a:p>
          <a:p>
            <a:pPr>
              <a:lnSpc>
                <a:spcPts val="2800"/>
              </a:lnSpc>
              <a:buNone/>
            </a:pPr>
            <a:r>
              <a:rPr lang="ru-RU" sz="2000" dirty="0" smtClean="0"/>
              <a:t> </a:t>
            </a:r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EBB09A2-A884-42AE-80CE-8FFFEBB546C5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реализации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69809" cy="5472608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Экономика: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в</a:t>
            </a:r>
            <a:r>
              <a:rPr lang="ru-RU" sz="2000" dirty="0" smtClean="0"/>
              <a:t>ыполнение </a:t>
            </a:r>
            <a:r>
              <a:rPr lang="ru-RU" sz="2000" dirty="0"/>
              <a:t>показателей дорожной карты «Изменения в сфере высшего образования, направленные на повышение эффективности и качества услуг в сфере образования</a:t>
            </a:r>
            <a:r>
              <a:rPr lang="ru-RU" sz="2000" dirty="0" smtClean="0"/>
              <a:t>»; 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к</a:t>
            </a:r>
            <a:r>
              <a:rPr lang="ru-RU" sz="2000" dirty="0" smtClean="0"/>
              <a:t> </a:t>
            </a:r>
            <a:r>
              <a:rPr lang="ru-RU" sz="2000" dirty="0"/>
              <a:t>концу 2018 года планируется:</a:t>
            </a:r>
          </a:p>
          <a:p>
            <a:pPr marL="1146175">
              <a:lnSpc>
                <a:spcPts val="2400"/>
              </a:lnSpc>
              <a:buFontTx/>
              <a:buChar char="-"/>
              <a:tabLst>
                <a:tab pos="1257300" algn="l"/>
              </a:tabLst>
            </a:pPr>
            <a:r>
              <a:rPr lang="ru-RU" sz="2000" dirty="0" smtClean="0"/>
              <a:t>увеличение </a:t>
            </a:r>
            <a:r>
              <a:rPr lang="ru-RU" sz="2000" dirty="0"/>
              <a:t>удельного веса средств, полученных университетом за счет внебюджетных источников до </a:t>
            </a:r>
            <a:r>
              <a:rPr lang="ru-RU" sz="2000" b="1" dirty="0" smtClean="0"/>
              <a:t>70% </a:t>
            </a:r>
            <a:r>
              <a:rPr lang="ru-RU" sz="2000" dirty="0" smtClean="0"/>
              <a:t>(в 2013 г. – 66%);</a:t>
            </a:r>
          </a:p>
          <a:p>
            <a:pPr marL="1146175">
              <a:lnSpc>
                <a:spcPts val="2400"/>
              </a:lnSpc>
              <a:buFontTx/>
              <a:buChar char="-"/>
              <a:tabLst>
                <a:tab pos="1257300" algn="l"/>
              </a:tabLst>
            </a:pPr>
            <a:r>
              <a:rPr lang="ru-RU" sz="2000" dirty="0" smtClean="0"/>
              <a:t>общие </a:t>
            </a:r>
            <a:r>
              <a:rPr lang="ru-RU" sz="2000" dirty="0"/>
              <a:t>доходы МИИТ  в расчете на одного </a:t>
            </a:r>
            <a:r>
              <a:rPr lang="ru-RU" sz="2000" dirty="0" smtClean="0"/>
              <a:t>НПР </a:t>
            </a:r>
            <a:r>
              <a:rPr lang="ru-RU" sz="2000" dirty="0"/>
              <a:t>– </a:t>
            </a:r>
            <a:r>
              <a:rPr lang="ru-RU" sz="2000" b="1" dirty="0" smtClean="0"/>
              <a:t>4 </a:t>
            </a:r>
            <a:r>
              <a:rPr lang="ru-RU" sz="2000" b="1" dirty="0"/>
              <a:t>млн. руб</a:t>
            </a:r>
            <a:r>
              <a:rPr lang="ru-RU" sz="2000" dirty="0"/>
              <a:t>. (в </a:t>
            </a:r>
            <a:r>
              <a:rPr lang="ru-RU" sz="2000" dirty="0" smtClean="0"/>
              <a:t>2013г</a:t>
            </a:r>
            <a:r>
              <a:rPr lang="ru-RU" sz="2000" dirty="0"/>
              <a:t>. – </a:t>
            </a:r>
            <a:r>
              <a:rPr lang="ru-RU" sz="2000" dirty="0" smtClean="0"/>
              <a:t>3,4 млн. руб.);</a:t>
            </a:r>
          </a:p>
          <a:p>
            <a:pPr marL="1146175">
              <a:lnSpc>
                <a:spcPts val="2400"/>
              </a:lnSpc>
              <a:buFontTx/>
              <a:buChar char="-"/>
              <a:tabLst>
                <a:tab pos="1257300" algn="l"/>
              </a:tabLst>
            </a:pPr>
            <a:r>
              <a:rPr lang="ru-RU" sz="2000" dirty="0" smtClean="0"/>
              <a:t>объем </a:t>
            </a:r>
            <a:r>
              <a:rPr lang="ru-RU" sz="2000" dirty="0"/>
              <a:t>НИОКР  (в т.ч. оказание научно-технических услуг) в расчете на одного </a:t>
            </a:r>
            <a:r>
              <a:rPr lang="ru-RU" sz="2000" dirty="0" smtClean="0"/>
              <a:t>НПР </a:t>
            </a:r>
            <a:r>
              <a:rPr lang="ru-RU" sz="2000" dirty="0"/>
              <a:t>– </a:t>
            </a:r>
            <a:r>
              <a:rPr lang="ru-RU" sz="2000" b="1" dirty="0" smtClean="0"/>
              <a:t>427 </a:t>
            </a:r>
            <a:r>
              <a:rPr lang="ru-RU" sz="2000" b="1" dirty="0"/>
              <a:t>тыс. руб</a:t>
            </a:r>
            <a:r>
              <a:rPr lang="ru-RU" sz="2000" dirty="0"/>
              <a:t>. (в 2013 г. – </a:t>
            </a:r>
            <a:r>
              <a:rPr lang="ru-RU" sz="2000" dirty="0" smtClean="0"/>
              <a:t>371 млн. руб.);</a:t>
            </a:r>
          </a:p>
          <a:p>
            <a:pPr marL="1146175">
              <a:lnSpc>
                <a:spcPts val="2400"/>
              </a:lnSpc>
              <a:buFontTx/>
              <a:buChar char="-"/>
              <a:tabLst>
                <a:tab pos="1257300" algn="l"/>
              </a:tabLst>
            </a:pPr>
            <a:r>
              <a:rPr lang="ru-RU" sz="2000" dirty="0" smtClean="0"/>
              <a:t>соотношение </a:t>
            </a:r>
            <a:r>
              <a:rPr lang="ru-RU" sz="2000" dirty="0"/>
              <a:t>средней заработной платы ППС  и педагогического состава высшего и среднего профессионального образования к средней заработной плате в соответствующем регионе  соответственно </a:t>
            </a:r>
            <a:r>
              <a:rPr lang="ru-RU" sz="2000" b="1" dirty="0"/>
              <a:t>200%</a:t>
            </a:r>
            <a:r>
              <a:rPr lang="ru-RU" sz="2000" dirty="0"/>
              <a:t> и </a:t>
            </a:r>
            <a:r>
              <a:rPr lang="ru-RU" sz="2000" b="1" dirty="0"/>
              <a:t>100</a:t>
            </a:r>
            <a:r>
              <a:rPr lang="ru-RU" sz="2000" dirty="0"/>
              <a:t>%.</a:t>
            </a:r>
          </a:p>
          <a:p>
            <a:pPr>
              <a:buNone/>
            </a:pPr>
            <a:endParaRPr lang="ru-RU" sz="2000" b="1" dirty="0" smtClean="0"/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EBB09A2-A884-42AE-80CE-8FFFEBB546C5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реализации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69809" cy="5472608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Управление вузом: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истема </a:t>
            </a:r>
            <a:r>
              <a:rPr lang="ru-RU" sz="2000" dirty="0"/>
              <a:t>управления университетом, предусматривающая </a:t>
            </a:r>
            <a:r>
              <a:rPr lang="ru-RU" sz="2000" dirty="0" smtClean="0"/>
              <a:t>переход в форму АУ; сокращение </a:t>
            </a:r>
            <a:r>
              <a:rPr lang="ru-RU" sz="2000" dirty="0"/>
              <a:t>ненужных направлений административной </a:t>
            </a:r>
            <a:r>
              <a:rPr lang="ru-RU" sz="2000" dirty="0" smtClean="0"/>
              <a:t>работы на уровне институтов и других структурных подразделений;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д</a:t>
            </a:r>
            <a:r>
              <a:rPr lang="ru-RU" sz="2000" dirty="0" smtClean="0"/>
              <a:t>альнейшая </a:t>
            </a:r>
            <a:r>
              <a:rPr lang="ru-RU" sz="2000" dirty="0"/>
              <a:t>оптимизация сети </a:t>
            </a:r>
            <a:r>
              <a:rPr lang="ru-RU" sz="2000" dirty="0" smtClean="0"/>
              <a:t>филиалов;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оздание  </a:t>
            </a:r>
            <a:r>
              <a:rPr lang="ru-RU" sz="2000" dirty="0"/>
              <a:t>наблюдательного  совета в целях улучшения условий сотрудничества с партнерами из </a:t>
            </a:r>
            <a:r>
              <a:rPr lang="ru-RU" sz="2000" dirty="0" smtClean="0"/>
              <a:t>бизнес-сообщества;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п</a:t>
            </a:r>
            <a:r>
              <a:rPr lang="ru-RU" sz="2000" dirty="0" smtClean="0"/>
              <a:t>рактика </a:t>
            </a:r>
            <a:r>
              <a:rPr lang="ru-RU" sz="2000" dirty="0"/>
              <a:t>составления информационных отчетов о деятельности университета для публичного </a:t>
            </a:r>
            <a:r>
              <a:rPr lang="ru-RU" sz="2000" dirty="0" smtClean="0"/>
              <a:t>размещения;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с</a:t>
            </a:r>
            <a:r>
              <a:rPr lang="ru-RU" sz="2000" dirty="0" smtClean="0"/>
              <a:t>истема мер стимулирующего и  административно-распорядительного характера </a:t>
            </a:r>
            <a:r>
              <a:rPr lang="ru-RU" sz="2000" dirty="0"/>
              <a:t>в части чувствительных для </a:t>
            </a:r>
            <a:r>
              <a:rPr lang="ru-RU" sz="2000"/>
              <a:t>ППС </a:t>
            </a:r>
            <a:r>
              <a:rPr lang="ru-RU" sz="2000" smtClean="0"/>
              <a:t>аспектов: </a:t>
            </a:r>
            <a:r>
              <a:rPr lang="ru-RU" sz="2000" dirty="0"/>
              <a:t>необходимости ускоренной актуализации языковых навыков, перехода на срочный эффективный контракт, улучшения качества публикаций, активизации работы со студентами, вовлечения их в исследовательскую деятельность, подготовки </a:t>
            </a:r>
            <a:r>
              <a:rPr lang="ru-RU" sz="2000" dirty="0" smtClean="0"/>
              <a:t>новых курсов,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электронного контента, на </a:t>
            </a:r>
            <a:r>
              <a:rPr lang="ru-RU" sz="2000" dirty="0"/>
              <a:t>иностранных </a:t>
            </a:r>
            <a:r>
              <a:rPr lang="ru-RU" sz="2000" dirty="0" smtClean="0"/>
              <a:t>языках. </a:t>
            </a:r>
            <a:r>
              <a:rPr lang="ru-RU" sz="2000" dirty="0"/>
              <a:t> </a:t>
            </a:r>
          </a:p>
          <a:p>
            <a:pPr>
              <a:lnSpc>
                <a:spcPts val="2000"/>
              </a:lnSpc>
              <a:buNone/>
            </a:pPr>
            <a:endParaRPr lang="ru-RU" sz="2000" b="1" dirty="0" smtClean="0"/>
          </a:p>
          <a:p>
            <a:pPr indent="-450000">
              <a:lnSpc>
                <a:spcPts val="2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EBB09A2-A884-42AE-80CE-8FFFEBB546C5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 - 2014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060848"/>
            <a:ext cx="29210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46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Миссия Университета 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Москва - 2014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3" y="1268760"/>
            <a:ext cx="8424936" cy="5001419"/>
          </a:xfrm>
        </p:spPr>
        <p:txBody>
          <a:bodyPr>
            <a:normAutofit/>
          </a:bodyPr>
          <a:lstStyle/>
          <a:p>
            <a:pPr marL="373063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Миссия </a:t>
            </a:r>
            <a:r>
              <a:rPr lang="ru-RU" sz="2000" b="1" dirty="0">
                <a:solidFill>
                  <a:srgbClr val="FF0000"/>
                </a:solidFill>
              </a:rPr>
              <a:t>МИИТ </a:t>
            </a:r>
            <a:r>
              <a:rPr lang="ru-RU" sz="2000" dirty="0"/>
              <a:t>состоит в том, чтобы продолжая вековые традиции отечественного транспортного образования и науки, всесторонне содействовать кадровому и научному обеспечению стратегии развития единого транспортного комплекса России, на основе:</a:t>
            </a:r>
          </a:p>
          <a:p>
            <a:pPr marL="715963">
              <a:buBlip>
                <a:blip r:embed="rId2"/>
              </a:buBlip>
            </a:pPr>
            <a:r>
              <a:rPr lang="ru-RU" sz="2000" dirty="0" smtClean="0"/>
              <a:t>непрерывной </a:t>
            </a:r>
            <a:r>
              <a:rPr lang="ru-RU" sz="2000" b="1" dirty="0"/>
              <a:t>генерации новых знаний </a:t>
            </a:r>
            <a:r>
              <a:rPr lang="ru-RU" sz="2000" dirty="0"/>
              <a:t>и их включения </a:t>
            </a:r>
            <a:r>
              <a:rPr lang="ru-RU" sz="2000" dirty="0" smtClean="0"/>
              <a:t>                            в </a:t>
            </a:r>
            <a:r>
              <a:rPr lang="ru-RU" sz="2000" dirty="0"/>
              <a:t>образовательный процесс; </a:t>
            </a:r>
          </a:p>
          <a:p>
            <a:pPr marL="715963">
              <a:buBlip>
                <a:blip r:embed="rId2"/>
              </a:buBlip>
            </a:pPr>
            <a:r>
              <a:rPr lang="ru-RU" sz="2000" dirty="0" smtClean="0"/>
              <a:t>реализации </a:t>
            </a:r>
            <a:r>
              <a:rPr lang="ru-RU" sz="2000" dirty="0"/>
              <a:t>всех стадий </a:t>
            </a:r>
            <a:r>
              <a:rPr lang="ru-RU" sz="2000" b="1" dirty="0"/>
              <a:t>непрерывного образования</a:t>
            </a:r>
            <a:r>
              <a:rPr lang="ru-RU" sz="2000" dirty="0"/>
              <a:t>, включая подготовку, переподготовку и повышение квалификации  работников транспорта, обладающих новыми перспективными компетенциями по широкому спектру востребованных бизнесом и обществом квалификаций;</a:t>
            </a:r>
          </a:p>
          <a:p>
            <a:pPr marL="715963">
              <a:buBlip>
                <a:blip r:embed="rId2"/>
              </a:buBlip>
            </a:pPr>
            <a:r>
              <a:rPr lang="ru-RU" sz="2000" dirty="0" smtClean="0"/>
              <a:t>системной </a:t>
            </a:r>
            <a:r>
              <a:rPr lang="ru-RU" sz="2000" b="1" dirty="0"/>
              <a:t>интеграции транспортной науки и образования </a:t>
            </a:r>
            <a:r>
              <a:rPr lang="ru-RU" sz="2000" dirty="0"/>
              <a:t>на пространстве СНГ и в сотрудничестве с ведущими мировыми университетами, компаниями и организациями транспорта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2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Цели программы развития МИИТ: 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z="2000" smtClean="0"/>
              <a:pPr/>
              <a:t>3</a:t>
            </a:fld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556792"/>
            <a:ext cx="77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000" b="1" dirty="0">
                <a:solidFill>
                  <a:prstClr val="black"/>
                </a:solidFill>
              </a:rPr>
              <a:t>кадровое обеспечение и научное сопровождение отрасли</a:t>
            </a:r>
            <a:r>
              <a:rPr lang="ru-RU" sz="2000" dirty="0">
                <a:solidFill>
                  <a:prstClr val="black"/>
                </a:solidFill>
              </a:rPr>
              <a:t>, соответствующее долгосрочным перспективным задачам единой транспортной системы </a:t>
            </a:r>
            <a:r>
              <a:rPr lang="ru-RU" sz="2000" dirty="0" smtClean="0">
                <a:solidFill>
                  <a:prstClr val="black"/>
                </a:solidFill>
              </a:rPr>
              <a:t>страны</a:t>
            </a:r>
            <a:r>
              <a:rPr lang="ru-RU" sz="2000" dirty="0">
                <a:solidFill>
                  <a:prstClr val="black"/>
                </a:solidFill>
              </a:rPr>
              <a:t>;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715963" lvl="0" indent="-342900">
              <a:spcBef>
                <a:spcPct val="20000"/>
              </a:spcBef>
              <a:buBlip>
                <a:blip r:embed="rId3"/>
              </a:buBlip>
            </a:pPr>
            <a:endParaRPr lang="ru-RU" sz="2000" dirty="0">
              <a:solidFill>
                <a:prstClr val="black"/>
              </a:solidFill>
            </a:endParaRPr>
          </a:p>
          <a:p>
            <a:pPr marL="715963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000" dirty="0" smtClean="0">
                <a:solidFill>
                  <a:prstClr val="black"/>
                </a:solidFill>
              </a:rPr>
              <a:t>дальнейшее </a:t>
            </a:r>
            <a:r>
              <a:rPr lang="ru-RU" sz="2000" b="1" dirty="0">
                <a:solidFill>
                  <a:prstClr val="black"/>
                </a:solidFill>
              </a:rPr>
              <a:t>наращивание </a:t>
            </a:r>
            <a:r>
              <a:rPr lang="ru-RU" sz="2000" b="1" dirty="0" smtClean="0">
                <a:solidFill>
                  <a:prstClr val="black"/>
                </a:solidFill>
              </a:rPr>
              <a:t>образовательного и исследовательского потенциала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университетского комплекса МИИТ  в соответствии с требованиями, предъявляемыми государством к инновационным </a:t>
            </a:r>
            <a:r>
              <a:rPr lang="ru-RU" sz="2000" dirty="0" smtClean="0">
                <a:solidFill>
                  <a:prstClr val="black"/>
                </a:solidFill>
              </a:rPr>
              <a:t>вузам;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pPr marL="715963" lvl="0" indent="-342900">
              <a:spcBef>
                <a:spcPct val="20000"/>
              </a:spcBef>
              <a:buBlip>
                <a:blip r:embed="rId3"/>
              </a:buBlip>
            </a:pPr>
            <a:endParaRPr lang="ru-RU" sz="2000" dirty="0">
              <a:solidFill>
                <a:srgbClr val="FF0000"/>
              </a:solidFill>
            </a:endParaRPr>
          </a:p>
          <a:p>
            <a:pPr marL="715963" lvl="0" indent="-342900">
              <a:spcBef>
                <a:spcPct val="20000"/>
              </a:spcBef>
              <a:buBlip>
                <a:blip r:embed="rId3"/>
              </a:buBlip>
            </a:pPr>
            <a:r>
              <a:rPr lang="ru-RU" sz="2000" dirty="0" smtClean="0">
                <a:solidFill>
                  <a:prstClr val="black"/>
                </a:solidFill>
              </a:rPr>
              <a:t>обеспечение </a:t>
            </a:r>
            <a:r>
              <a:rPr lang="ru-RU" sz="2000" b="1" dirty="0">
                <a:solidFill>
                  <a:prstClr val="black"/>
                </a:solidFill>
              </a:rPr>
              <a:t>результативности научных исследований </a:t>
            </a:r>
            <a:r>
              <a:rPr lang="ru-RU" sz="2000" dirty="0">
                <a:solidFill>
                  <a:prstClr val="black"/>
                </a:solidFill>
              </a:rPr>
              <a:t>и </a:t>
            </a:r>
            <a:r>
              <a:rPr lang="ru-RU" sz="2000" b="1" dirty="0">
                <a:solidFill>
                  <a:prstClr val="black"/>
                </a:solidFill>
              </a:rPr>
              <a:t>качества  подготовки кадров</a:t>
            </a:r>
            <a:r>
              <a:rPr lang="ru-RU" sz="2000" dirty="0">
                <a:solidFill>
                  <a:prstClr val="black"/>
                </a:solidFill>
              </a:rPr>
              <a:t> на уровне показателей,  соответствующих признанным мировых </a:t>
            </a:r>
            <a:r>
              <a:rPr lang="ru-RU" sz="2000" dirty="0" smtClean="0">
                <a:solidFill>
                  <a:prstClr val="black"/>
                </a:solidFill>
              </a:rPr>
              <a:t>стандартам.</a:t>
            </a:r>
          </a:p>
          <a:p>
            <a:pPr marL="715963" lvl="0" indent="-342900">
              <a:spcBef>
                <a:spcPct val="20000"/>
              </a:spcBef>
              <a:buBlip>
                <a:blip r:embed="rId3"/>
              </a:buBlip>
            </a:pP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</a:t>
            </a:r>
            <a:r>
              <a:rPr lang="ru-RU" b="1" dirty="0" smtClean="0"/>
              <a:t>аправления развития МИИТ определены: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44616"/>
          </a:xfrm>
          <a:ln>
            <a:noFill/>
          </a:ln>
        </p:spPr>
        <p:txBody>
          <a:bodyPr>
            <a:noAutofit/>
          </a:bodyPr>
          <a:lstStyle/>
          <a:p>
            <a:pPr marL="355600" indent="-355600">
              <a:buBlip>
                <a:blip r:embed="rId2"/>
              </a:buBlip>
            </a:pPr>
            <a:r>
              <a:rPr lang="ru-RU" b="1" dirty="0"/>
              <a:t>решениями Коллегии Минтранса России,  Координационного совета по транспортному образованию при Минтрансе России </a:t>
            </a:r>
            <a:r>
              <a:rPr lang="ru-RU" b="1" dirty="0" smtClean="0"/>
              <a:t> и Совета Росжелдор по </a:t>
            </a:r>
            <a:r>
              <a:rPr lang="ru-RU" b="1" dirty="0"/>
              <a:t>вопросам развития транспортного образования и науки.</a:t>
            </a:r>
          </a:p>
          <a:p>
            <a:pPr marL="355600" indent="-355600">
              <a:buBlip>
                <a:blip r:embed="rId2"/>
              </a:buBlip>
            </a:pPr>
            <a:r>
              <a:rPr lang="ru-RU" b="1" dirty="0" smtClean="0"/>
              <a:t>перечнем </a:t>
            </a:r>
            <a:r>
              <a:rPr lang="ru-RU" b="1" dirty="0"/>
              <a:t>поручений Президента </a:t>
            </a:r>
            <a:r>
              <a:rPr lang="ru-RU" b="1" dirty="0" smtClean="0"/>
              <a:t>РФ </a:t>
            </a:r>
            <a:r>
              <a:rPr lang="ru-RU" dirty="0" smtClean="0"/>
              <a:t>от </a:t>
            </a:r>
            <a:r>
              <a:rPr lang="ru-RU" dirty="0"/>
              <a:t>10 декабря 2009 г. о создании научно-образовательных центров (НОЦ) по инновационному развитию транспорта; </a:t>
            </a:r>
          </a:p>
          <a:p>
            <a:pPr marL="355600" indent="-355600">
              <a:buBlip>
                <a:blip r:embed="rId2"/>
              </a:buBlip>
            </a:pPr>
            <a:r>
              <a:rPr lang="ru-RU" b="1" dirty="0"/>
              <a:t>п</a:t>
            </a:r>
            <a:r>
              <a:rPr lang="ru-RU" b="1" dirty="0" smtClean="0"/>
              <a:t>ротоколом  </a:t>
            </a:r>
            <a:r>
              <a:rPr lang="ru-RU" b="1" dirty="0"/>
              <a:t>совещания у Председателя Правительства </a:t>
            </a:r>
            <a:r>
              <a:rPr lang="ru-RU" b="1" dirty="0" smtClean="0"/>
              <a:t>РФ </a:t>
            </a:r>
            <a:r>
              <a:rPr lang="ru-RU" dirty="0" smtClean="0"/>
              <a:t>от </a:t>
            </a:r>
            <a:r>
              <a:rPr lang="ru-RU" dirty="0"/>
              <a:t>8.06.2011 №ВП-П9-32 </a:t>
            </a:r>
            <a:r>
              <a:rPr lang="ru-RU" dirty="0" err="1"/>
              <a:t>пр</a:t>
            </a:r>
            <a:r>
              <a:rPr lang="ru-RU" dirty="0"/>
              <a:t> о проработке реализации пилотного проекта по созданию национального исследовательского университета на базе ФГБОУ ВПО «Московский государственный университет путей сообщения»;</a:t>
            </a:r>
          </a:p>
          <a:p>
            <a:pPr marL="355600" indent="-355600">
              <a:buBlip>
                <a:blip r:embed="rId2"/>
              </a:buBlip>
            </a:pPr>
            <a:r>
              <a:rPr lang="ru-RU" b="1" dirty="0"/>
              <a:t>п</a:t>
            </a:r>
            <a:r>
              <a:rPr lang="ru-RU" b="1" dirty="0" smtClean="0"/>
              <a:t>еречнем </a:t>
            </a:r>
            <a:r>
              <a:rPr lang="ru-RU" b="1" dirty="0"/>
              <a:t>поручений по итогам встречи Президента </a:t>
            </a:r>
            <a:r>
              <a:rPr lang="ru-RU" b="1" dirty="0" smtClean="0"/>
              <a:t>РФ с </a:t>
            </a:r>
            <a:r>
              <a:rPr lang="ru-RU" b="1" dirty="0"/>
              <a:t>представителями Союза транспортников России и открытого акционерного общества «Российские железные дороги» </a:t>
            </a:r>
            <a:r>
              <a:rPr lang="ru-RU" dirty="0"/>
              <a:t>30 октября </a:t>
            </a:r>
            <a:r>
              <a:rPr lang="ru-RU" dirty="0" smtClean="0"/>
              <a:t>2012г</a:t>
            </a:r>
            <a:r>
              <a:rPr lang="ru-RU" dirty="0"/>
              <a:t>. по разработке механизмов поддержки высших учебных заведений, подведомственных Министерству транспорта Российской Федерации;</a:t>
            </a:r>
          </a:p>
          <a:p>
            <a:pPr marL="355600" indent="-355600">
              <a:buBlip>
                <a:blip r:embed="rId2"/>
              </a:buBlip>
            </a:pPr>
            <a:r>
              <a:rPr lang="ru-RU" b="1" dirty="0"/>
              <a:t>п</a:t>
            </a:r>
            <a:r>
              <a:rPr lang="ru-RU" b="1" dirty="0" smtClean="0"/>
              <a:t>рограммой </a:t>
            </a:r>
            <a:r>
              <a:rPr lang="ru-RU" b="1" dirty="0"/>
              <a:t>развития инновационной инфраструктуры </a:t>
            </a:r>
            <a:r>
              <a:rPr lang="ru-RU" b="1" dirty="0" smtClean="0"/>
              <a:t>МИИТ, </a:t>
            </a:r>
            <a:r>
              <a:rPr lang="ru-RU" dirty="0" smtClean="0"/>
              <a:t>выполняемой </a:t>
            </a:r>
            <a:r>
              <a:rPr lang="ru-RU" dirty="0"/>
              <a:t>в рамках Постановления Правительства </a:t>
            </a:r>
            <a:r>
              <a:rPr lang="ru-RU" dirty="0" smtClean="0"/>
              <a:t>РФ от </a:t>
            </a:r>
            <a:r>
              <a:rPr lang="ru-RU" dirty="0"/>
              <a:t>9 апреля   2010 г. № 219 «О государственной поддержке развития инновационной инфраструктуры в федеральных образовательных учреждениях высшего образования»;</a:t>
            </a:r>
          </a:p>
          <a:p>
            <a:pPr marL="715963">
              <a:buBlip>
                <a:blip r:embed="rId2"/>
              </a:buBlip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6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АВЫДОВ\Архив МИИТ\14 Архив\14 Гламур\56554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" y="793259"/>
            <a:ext cx="9112823" cy="60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Корпоративные ценности  МИИТ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7585"/>
            <a:ext cx="6264697" cy="388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8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Специфика и уникальность МИИТ :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096" y="161475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38138">
              <a:spcBef>
                <a:spcPct val="20000"/>
              </a:spcBef>
              <a:buBlip>
                <a:blip r:embed="rId3"/>
              </a:buBlip>
              <a:tabLst>
                <a:tab pos="355600" algn="l"/>
                <a:tab pos="7894638" algn="l"/>
              </a:tabLst>
            </a:pPr>
            <a:r>
              <a:rPr lang="ru-RU" sz="2000" b="1" dirty="0" smtClean="0">
                <a:solidFill>
                  <a:prstClr val="black"/>
                </a:solidFill>
              </a:rPr>
              <a:t>отраслевая</a:t>
            </a:r>
            <a:r>
              <a:rPr lang="ru-RU" sz="2000" dirty="0" smtClean="0">
                <a:solidFill>
                  <a:prstClr val="black"/>
                </a:solidFill>
              </a:rPr>
              <a:t> направленность;</a:t>
            </a:r>
            <a:endParaRPr lang="ru-RU" sz="2000" dirty="0">
              <a:solidFill>
                <a:prstClr val="black"/>
              </a:solidFill>
            </a:endParaRPr>
          </a:p>
          <a:p>
            <a:pPr marL="355600" lvl="0" indent="-338138">
              <a:spcBef>
                <a:spcPct val="20000"/>
              </a:spcBef>
              <a:buBlip>
                <a:blip r:embed="rId3"/>
              </a:buBlip>
              <a:tabLst>
                <a:tab pos="355600" algn="l"/>
                <a:tab pos="7894638" algn="l"/>
              </a:tabLst>
            </a:pPr>
            <a:r>
              <a:rPr lang="ru-RU" sz="2000" dirty="0" smtClean="0">
                <a:solidFill>
                  <a:prstClr val="black"/>
                </a:solidFill>
              </a:rPr>
              <a:t>степень </a:t>
            </a:r>
            <a:r>
              <a:rPr lang="ru-RU" sz="2000" dirty="0">
                <a:solidFill>
                  <a:prstClr val="black"/>
                </a:solidFill>
              </a:rPr>
              <a:t>влияния на отрасль и  экономику в целом, превышающая </a:t>
            </a:r>
            <a:r>
              <a:rPr lang="ru-RU" sz="2000" dirty="0" smtClean="0">
                <a:solidFill>
                  <a:prstClr val="black"/>
                </a:solidFill>
              </a:rPr>
              <a:t>или сопоставимая по </a:t>
            </a:r>
            <a:r>
              <a:rPr lang="ru-RU" sz="2000" dirty="0">
                <a:solidFill>
                  <a:prstClr val="black"/>
                </a:solidFill>
              </a:rPr>
              <a:t>масштабам с ведущими </a:t>
            </a:r>
            <a:r>
              <a:rPr lang="ru-RU" sz="2000" b="1" dirty="0">
                <a:solidFill>
                  <a:prstClr val="black"/>
                </a:solidFill>
              </a:rPr>
              <a:t>федеральными </a:t>
            </a:r>
            <a:r>
              <a:rPr lang="ru-RU" sz="2000" b="1" dirty="0" smtClean="0">
                <a:solidFill>
                  <a:prstClr val="black"/>
                </a:solidFill>
              </a:rPr>
              <a:t>университетами;</a:t>
            </a:r>
            <a:endParaRPr lang="ru-RU" sz="2000" b="1" dirty="0">
              <a:solidFill>
                <a:prstClr val="black"/>
              </a:solidFill>
            </a:endParaRPr>
          </a:p>
          <a:p>
            <a:pPr marL="355600" lvl="0" indent="-338138">
              <a:spcBef>
                <a:spcPct val="20000"/>
              </a:spcBef>
              <a:buBlip>
                <a:blip r:embed="rId3"/>
              </a:buBlip>
              <a:tabLst>
                <a:tab pos="355600" algn="l"/>
                <a:tab pos="7894638" algn="l"/>
              </a:tabLst>
            </a:pPr>
            <a:r>
              <a:rPr lang="ru-RU" sz="2000" dirty="0">
                <a:solidFill>
                  <a:prstClr val="black"/>
                </a:solidFill>
              </a:rPr>
              <a:t>соответствие </a:t>
            </a:r>
            <a:r>
              <a:rPr lang="ru-RU" sz="2000" dirty="0" smtClean="0">
                <a:solidFill>
                  <a:prstClr val="black"/>
                </a:solidFill>
              </a:rPr>
              <a:t>признакам </a:t>
            </a:r>
            <a:r>
              <a:rPr lang="ru-RU" sz="2000" b="1" dirty="0">
                <a:solidFill>
                  <a:prstClr val="black"/>
                </a:solidFill>
              </a:rPr>
              <a:t>исследовательского университета</a:t>
            </a:r>
            <a:r>
              <a:rPr lang="ru-RU" sz="2000" dirty="0">
                <a:solidFill>
                  <a:prstClr val="black"/>
                </a:solidFill>
              </a:rPr>
              <a:t>;</a:t>
            </a:r>
          </a:p>
          <a:p>
            <a:pPr marL="355600" lvl="0" indent="-338138">
              <a:spcBef>
                <a:spcPct val="20000"/>
              </a:spcBef>
              <a:buBlip>
                <a:blip r:embed="rId3"/>
              </a:buBlip>
              <a:tabLst>
                <a:tab pos="355600" algn="l"/>
                <a:tab pos="7894638" algn="l"/>
              </a:tabLst>
            </a:pPr>
            <a:r>
              <a:rPr lang="ru-RU" sz="2000" dirty="0" smtClean="0">
                <a:solidFill>
                  <a:prstClr val="black"/>
                </a:solidFill>
              </a:rPr>
              <a:t>статус </a:t>
            </a:r>
            <a:r>
              <a:rPr lang="ru-RU" sz="2000" b="1" dirty="0">
                <a:solidFill>
                  <a:prstClr val="black"/>
                </a:solidFill>
              </a:rPr>
              <a:t>инновационного вуза</a:t>
            </a:r>
            <a:r>
              <a:rPr lang="ru-RU" sz="2000" dirty="0">
                <a:solidFill>
                  <a:prstClr val="black"/>
                </a:solidFill>
              </a:rPr>
              <a:t> по степени участия в разработке инновационных прикладных решений для реализации приоритетных для государства и отрасли </a:t>
            </a:r>
            <a:r>
              <a:rPr lang="ru-RU" sz="2000" dirty="0" smtClean="0">
                <a:solidFill>
                  <a:prstClr val="black"/>
                </a:solidFill>
              </a:rPr>
              <a:t>проектов;</a:t>
            </a:r>
            <a:endParaRPr lang="ru-RU" sz="2000" dirty="0">
              <a:solidFill>
                <a:prstClr val="black"/>
              </a:solidFill>
            </a:endParaRPr>
          </a:p>
          <a:p>
            <a:pPr marL="355600" lvl="0" indent="-338138">
              <a:spcBef>
                <a:spcPct val="20000"/>
              </a:spcBef>
              <a:buBlip>
                <a:blip r:embed="rId3"/>
              </a:buBlip>
              <a:tabLst>
                <a:tab pos="355600" algn="l"/>
                <a:tab pos="7894638" algn="l"/>
              </a:tabLst>
            </a:pPr>
            <a:r>
              <a:rPr lang="ru-RU" sz="2000" b="1" dirty="0" smtClean="0">
                <a:solidFill>
                  <a:prstClr val="black"/>
                </a:solidFill>
              </a:rPr>
              <a:t>прикладной </a:t>
            </a:r>
            <a:r>
              <a:rPr lang="ru-RU" sz="2000" b="1" dirty="0">
                <a:solidFill>
                  <a:prstClr val="black"/>
                </a:solidFill>
              </a:rPr>
              <a:t>(предпринимательский) </a:t>
            </a:r>
            <a:r>
              <a:rPr lang="ru-RU" sz="2000" dirty="0">
                <a:solidFill>
                  <a:prstClr val="black"/>
                </a:solidFill>
              </a:rPr>
              <a:t>характер </a:t>
            </a:r>
            <a:r>
              <a:rPr lang="ru-RU" sz="2000" dirty="0" smtClean="0">
                <a:solidFill>
                  <a:prstClr val="black"/>
                </a:solidFill>
              </a:rPr>
              <a:t>научной и внедренческой деятельности  </a:t>
            </a:r>
            <a:r>
              <a:rPr lang="ru-RU" sz="2000" dirty="0">
                <a:solidFill>
                  <a:prstClr val="black"/>
                </a:solidFill>
              </a:rPr>
              <a:t>по </a:t>
            </a:r>
            <a:r>
              <a:rPr lang="ru-RU" sz="2000" dirty="0" smtClean="0">
                <a:solidFill>
                  <a:prstClr val="black"/>
                </a:solidFill>
              </a:rPr>
              <a:t>характеру и объемам </a:t>
            </a:r>
            <a:r>
              <a:rPr lang="ru-RU" sz="2000" dirty="0">
                <a:solidFill>
                  <a:prstClr val="black"/>
                </a:solidFill>
              </a:rPr>
              <a:t>заказов на НИР и НИОКР со стороны </a:t>
            </a:r>
            <a:r>
              <a:rPr lang="ru-RU" sz="2000" dirty="0" smtClean="0">
                <a:solidFill>
                  <a:prstClr val="black"/>
                </a:solidFill>
              </a:rPr>
              <a:t>бизнеса;</a:t>
            </a:r>
            <a:endParaRPr lang="ru-RU" sz="2000" dirty="0">
              <a:solidFill>
                <a:prstClr val="black"/>
              </a:solidFill>
            </a:endParaRPr>
          </a:p>
          <a:p>
            <a:pPr marL="355600" lvl="0" indent="-338138">
              <a:spcBef>
                <a:spcPct val="20000"/>
              </a:spcBef>
              <a:buBlip>
                <a:blip r:embed="rId3"/>
              </a:buBlip>
              <a:tabLst>
                <a:tab pos="355600" algn="l"/>
                <a:tab pos="7894638" algn="l"/>
              </a:tabLst>
            </a:pPr>
            <a:r>
              <a:rPr lang="ru-RU" sz="2000" dirty="0" smtClean="0">
                <a:solidFill>
                  <a:prstClr val="black"/>
                </a:solidFill>
              </a:rPr>
              <a:t>формирование  </a:t>
            </a:r>
            <a:r>
              <a:rPr lang="ru-RU" sz="2000" b="1" dirty="0">
                <a:solidFill>
                  <a:prstClr val="black"/>
                </a:solidFill>
              </a:rPr>
              <a:t>кластерного характера вуза  </a:t>
            </a:r>
            <a:r>
              <a:rPr lang="ru-RU" sz="2000" dirty="0">
                <a:solidFill>
                  <a:prstClr val="black"/>
                </a:solidFill>
              </a:rPr>
              <a:t>- создание аффилированных структур (научно-образовательных центров, </a:t>
            </a:r>
            <a:r>
              <a:rPr lang="ru-RU" sz="2000" dirty="0" smtClean="0">
                <a:solidFill>
                  <a:prstClr val="black"/>
                </a:solidFill>
              </a:rPr>
              <a:t>филиалов ведущих </a:t>
            </a:r>
            <a:r>
              <a:rPr lang="ru-RU" sz="2000" dirty="0">
                <a:solidFill>
                  <a:prstClr val="black"/>
                </a:solidFill>
              </a:rPr>
              <a:t>кафедр на производстве, малых инновационных </a:t>
            </a:r>
            <a:r>
              <a:rPr lang="ru-RU" sz="2000" dirty="0" smtClean="0">
                <a:solidFill>
                  <a:prstClr val="black"/>
                </a:solidFill>
              </a:rPr>
              <a:t>предприятий </a:t>
            </a:r>
            <a:r>
              <a:rPr lang="ru-RU" sz="2000" dirty="0">
                <a:solidFill>
                  <a:prstClr val="black"/>
                </a:solidFill>
              </a:rPr>
              <a:t>и т.п.).</a:t>
            </a:r>
          </a:p>
        </p:txBody>
      </p:sp>
    </p:spTree>
    <p:extLst>
      <p:ext uri="{BB962C8B-B14F-4D97-AF65-F5344CB8AC3E}">
        <p14:creationId xmlns:p14="http://schemas.microsoft.com/office/powerpoint/2010/main" val="8377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механизмы реализации Программы: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196753"/>
            <a:ext cx="8208912" cy="4536504"/>
          </a:xfrm>
          <a:ln>
            <a:noFill/>
          </a:ln>
        </p:spPr>
        <p:txBody>
          <a:bodyPr>
            <a:noAutofit/>
          </a:bodyPr>
          <a:lstStyle/>
          <a:p>
            <a:pPr marL="355600" indent="-355600"/>
            <a:endParaRPr lang="ru-RU" sz="2000" b="1" dirty="0" smtClean="0">
              <a:solidFill>
                <a:srgbClr val="FF0000"/>
              </a:solidFill>
            </a:endParaRPr>
          </a:p>
          <a:p>
            <a:pPr marL="355600" indent="-355600">
              <a:buBlip>
                <a:blip r:embed="rId2"/>
              </a:buBlip>
              <a:tabLst>
                <a:tab pos="1257300" algn="l"/>
              </a:tabLst>
            </a:pPr>
            <a:r>
              <a:rPr lang="ru-RU" sz="2000" b="1" dirty="0"/>
              <a:t>и</a:t>
            </a:r>
            <a:r>
              <a:rPr lang="ru-RU" sz="2000" b="1" dirty="0" smtClean="0"/>
              <a:t>нтенсивная  генерация </a:t>
            </a:r>
            <a:r>
              <a:rPr lang="ru-RU" sz="2000" b="1" dirty="0"/>
              <a:t>знаний</a:t>
            </a:r>
            <a:r>
              <a:rPr lang="ru-RU" sz="2000" dirty="0"/>
              <a:t>, </a:t>
            </a:r>
            <a:r>
              <a:rPr lang="ru-RU" sz="2000" b="1" dirty="0"/>
              <a:t>коллективных компетенций и </a:t>
            </a:r>
            <a:r>
              <a:rPr lang="ru-RU" sz="2000" b="1" dirty="0" smtClean="0"/>
              <a:t>воспроизводство </a:t>
            </a:r>
            <a:r>
              <a:rPr lang="ru-RU" sz="2000" b="1" dirty="0"/>
              <a:t>высококвалифицированного исследовательского и преподавательского </a:t>
            </a:r>
            <a:r>
              <a:rPr lang="ru-RU" sz="2000" b="1" dirty="0" smtClean="0"/>
              <a:t>персонала.</a:t>
            </a:r>
            <a:r>
              <a:rPr lang="ru-RU" sz="2000" dirty="0" smtClean="0"/>
              <a:t>  </a:t>
            </a:r>
            <a:r>
              <a:rPr lang="ru-RU" sz="2000" dirty="0"/>
              <a:t>У</a:t>
            </a:r>
            <a:r>
              <a:rPr lang="ru-RU" sz="2000" dirty="0" smtClean="0"/>
              <a:t>лучшение </a:t>
            </a:r>
            <a:r>
              <a:rPr lang="ru-RU" sz="2000" dirty="0"/>
              <a:t>на этой основе качества непрерывного обучения персонала </a:t>
            </a:r>
            <a:r>
              <a:rPr lang="ru-RU" sz="2000" dirty="0" smtClean="0"/>
              <a:t>для транспорта </a:t>
            </a:r>
            <a:r>
              <a:rPr lang="ru-RU" sz="2000" dirty="0"/>
              <a:t>и других отраслей </a:t>
            </a:r>
            <a:r>
              <a:rPr lang="ru-RU" sz="2000" dirty="0" smtClean="0"/>
              <a:t>экономики;</a:t>
            </a:r>
            <a:endParaRPr lang="ru-RU" sz="2000" dirty="0"/>
          </a:p>
          <a:p>
            <a:pPr marL="355600" indent="-355600">
              <a:buBlip>
                <a:blip r:embed="rId2"/>
              </a:buBlip>
              <a:tabLst>
                <a:tab pos="1257300" algn="l"/>
              </a:tabLst>
            </a:pPr>
            <a:r>
              <a:rPr lang="ru-RU" sz="2000" b="1" dirty="0"/>
              <a:t>г</a:t>
            </a:r>
            <a:r>
              <a:rPr lang="ru-RU" sz="2000" b="1" dirty="0" smtClean="0"/>
              <a:t>лубокая </a:t>
            </a:r>
            <a:r>
              <a:rPr lang="ru-RU" sz="2000" b="1" dirty="0"/>
              <a:t>интеграция </a:t>
            </a:r>
            <a:r>
              <a:rPr lang="ru-RU" sz="2000" dirty="0" smtClean="0"/>
              <a:t>научных исследований и опытно-конструкторских работ с </a:t>
            </a:r>
            <a:r>
              <a:rPr lang="ru-RU" sz="2000" dirty="0"/>
              <a:t>образовательными </a:t>
            </a:r>
            <a:r>
              <a:rPr lang="ru-RU" sz="2000" dirty="0" smtClean="0"/>
              <a:t>программами;</a:t>
            </a:r>
            <a:endParaRPr lang="ru-RU" sz="2000" dirty="0"/>
          </a:p>
          <a:p>
            <a:pPr marL="355600" indent="-355600">
              <a:buBlip>
                <a:blip r:embed="rId2"/>
              </a:buBlip>
              <a:tabLst>
                <a:tab pos="1257300" algn="l"/>
              </a:tabLst>
            </a:pPr>
            <a:r>
              <a:rPr lang="ru-RU" sz="2000" b="1" dirty="0"/>
              <a:t>м</a:t>
            </a:r>
            <a:r>
              <a:rPr lang="ru-RU" sz="2000" b="1" dirty="0" smtClean="0"/>
              <a:t>еждународная </a:t>
            </a:r>
            <a:r>
              <a:rPr lang="ru-RU" sz="2000" b="1" dirty="0"/>
              <a:t>интеграция </a:t>
            </a:r>
            <a:r>
              <a:rPr lang="ru-RU" sz="2000" dirty="0"/>
              <a:t>образовательных и исследовательских </a:t>
            </a:r>
            <a:r>
              <a:rPr lang="ru-RU" sz="2000" dirty="0" smtClean="0"/>
              <a:t>программ; </a:t>
            </a:r>
            <a:endParaRPr lang="ru-RU" sz="2000" dirty="0"/>
          </a:p>
          <a:p>
            <a:pPr marL="355600" indent="-355600">
              <a:buBlip>
                <a:blip r:embed="rId2"/>
              </a:buBlip>
              <a:tabLst>
                <a:tab pos="1257300" algn="l"/>
              </a:tabLst>
            </a:pPr>
            <a:r>
              <a:rPr lang="ru-RU" sz="2000" b="1" dirty="0"/>
              <a:t>в</a:t>
            </a:r>
            <a:r>
              <a:rPr lang="ru-RU" sz="2000" b="1" dirty="0" smtClean="0"/>
              <a:t>недрение системы </a:t>
            </a:r>
            <a:r>
              <a:rPr lang="ru-RU" sz="2000" b="1" dirty="0"/>
              <a:t>эффективного контракта </a:t>
            </a:r>
            <a:r>
              <a:rPr lang="ru-RU" sz="2000" dirty="0"/>
              <a:t>с научно-педагогическими работниками и административно-управленческим персоналом </a:t>
            </a:r>
            <a:r>
              <a:rPr lang="ru-RU" sz="2000" dirty="0" smtClean="0"/>
              <a:t>университета.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09A2-A884-42AE-80CE-8FFFEBB546C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реализации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69809" cy="5400600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</a:t>
            </a:r>
            <a:r>
              <a:rPr lang="ru-RU" sz="2000" b="1" dirty="0" smtClean="0">
                <a:solidFill>
                  <a:srgbClr val="FF0000"/>
                </a:solidFill>
              </a:rPr>
              <a:t>Образовательная деятельность:</a:t>
            </a:r>
          </a:p>
          <a:p>
            <a:pPr marL="355600" indent="-355600">
              <a:buBlip>
                <a:blip r:embed="rId2"/>
              </a:buBlip>
              <a:tabLst>
                <a:tab pos="1257300" algn="l"/>
              </a:tabLst>
            </a:pPr>
            <a:r>
              <a:rPr lang="ru-RU" sz="2000" b="1" dirty="0"/>
              <a:t>л</a:t>
            </a:r>
            <a:r>
              <a:rPr lang="ru-RU" sz="2000" b="1" dirty="0" smtClean="0"/>
              <a:t>иквидация </a:t>
            </a:r>
            <a:r>
              <a:rPr lang="ru-RU" sz="2000" b="1" dirty="0"/>
              <a:t>дефицита кадрового обеспечения  </a:t>
            </a:r>
            <a:r>
              <a:rPr lang="ru-RU" sz="2000" dirty="0"/>
              <a:t>железнодорожного транспорта  в областях: логистики; международного транспортного права; транспортной экологии;  высокоскоростного движения;  управления региональными транспортными </a:t>
            </a:r>
            <a:r>
              <a:rPr lang="ru-RU" sz="2000" dirty="0" smtClean="0"/>
              <a:t>комплексами; </a:t>
            </a:r>
            <a:r>
              <a:rPr lang="ru-RU" sz="2000" dirty="0" err="1"/>
              <a:t>межмодальных</a:t>
            </a:r>
            <a:r>
              <a:rPr lang="ru-RU" sz="2000" dirty="0"/>
              <a:t> </a:t>
            </a:r>
            <a:r>
              <a:rPr lang="ru-RU" sz="2000" dirty="0" smtClean="0"/>
              <a:t>перевозок; </a:t>
            </a:r>
            <a:r>
              <a:rPr lang="ru-RU" sz="2000" dirty="0"/>
              <a:t>конструирования транспортной </a:t>
            </a:r>
            <a:r>
              <a:rPr lang="ru-RU" sz="2000" dirty="0" smtClean="0"/>
              <a:t>техники и др.;</a:t>
            </a:r>
            <a:endParaRPr lang="ru-RU" sz="2000" dirty="0"/>
          </a:p>
          <a:p>
            <a:pPr marL="355600" indent="-355600">
              <a:buBlip>
                <a:blip r:embed="rId2"/>
              </a:buBlip>
              <a:tabLst>
                <a:tab pos="1257300" algn="l"/>
              </a:tabLst>
            </a:pPr>
            <a:r>
              <a:rPr lang="ru-RU" sz="2000" b="1" dirty="0"/>
              <a:t>р</a:t>
            </a:r>
            <a:r>
              <a:rPr lang="ru-RU" sz="2000" b="1" dirty="0" smtClean="0"/>
              <a:t>асширение </a:t>
            </a:r>
            <a:r>
              <a:rPr lang="ru-RU" sz="2000" b="1" dirty="0"/>
              <a:t>профессиональных компетенций </a:t>
            </a:r>
            <a:r>
              <a:rPr lang="ru-RU" sz="2000" dirty="0"/>
              <a:t>специалистов транспорта (менеджмент, комплексные транспортные системы, коммуникационные </a:t>
            </a:r>
            <a:r>
              <a:rPr lang="ru-RU" sz="2000" dirty="0" smtClean="0"/>
              <a:t>навыки и др.);</a:t>
            </a:r>
            <a:endParaRPr lang="ru-RU" sz="2000" dirty="0"/>
          </a:p>
          <a:p>
            <a:pPr marL="355600" indent="-355600"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э</a:t>
            </a:r>
            <a:r>
              <a:rPr lang="ru-RU" sz="2000" dirty="0" smtClean="0"/>
              <a:t>ффективное </a:t>
            </a:r>
            <a:r>
              <a:rPr lang="ru-RU" sz="2000" b="1" dirty="0"/>
              <a:t>совмещение образовательной деятельности </a:t>
            </a:r>
            <a:r>
              <a:rPr lang="ru-RU" sz="2000" dirty="0"/>
              <a:t>с участием преподавателей в выполнении </a:t>
            </a:r>
            <a:r>
              <a:rPr lang="ru-RU" sz="2000" b="1" dirty="0" smtClean="0"/>
              <a:t>фундаментальных и прикладных исследований;</a:t>
            </a:r>
            <a:endParaRPr lang="ru-RU" sz="2000" b="1" dirty="0"/>
          </a:p>
          <a:p>
            <a:pPr marL="355600" indent="-355600">
              <a:buBlip>
                <a:blip r:embed="rId2"/>
              </a:buBlip>
              <a:tabLst>
                <a:tab pos="1257300" algn="l"/>
              </a:tabLst>
            </a:pPr>
            <a:r>
              <a:rPr lang="ru-RU" sz="2000" b="1" dirty="0"/>
              <a:t>п</a:t>
            </a:r>
            <a:r>
              <a:rPr lang="ru-RU" sz="2000" b="1" dirty="0" smtClean="0"/>
              <a:t>овышение </a:t>
            </a:r>
            <a:r>
              <a:rPr lang="ru-RU" sz="2000" b="1" dirty="0"/>
              <a:t>качества подготовки специалистов </a:t>
            </a:r>
            <a:r>
              <a:rPr lang="ru-RU" sz="2000" dirty="0" smtClean="0"/>
              <a:t>за счет внедрения лучших  мировых образовательных практик; </a:t>
            </a:r>
            <a:endParaRPr lang="ru-RU" sz="2000" dirty="0"/>
          </a:p>
          <a:p>
            <a:pPr marL="355600" indent="-355600"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р</a:t>
            </a:r>
            <a:r>
              <a:rPr lang="ru-RU" sz="2000" dirty="0" smtClean="0"/>
              <a:t>еализация </a:t>
            </a:r>
            <a:r>
              <a:rPr lang="ru-RU" sz="2000" b="1" dirty="0"/>
              <a:t>конкурентоспособных программ ДПО </a:t>
            </a:r>
            <a:r>
              <a:rPr lang="ru-RU" sz="2000" dirty="0"/>
              <a:t>с активным внедрением современных сетевых и электронных образовательных </a:t>
            </a:r>
            <a:r>
              <a:rPr lang="ru-RU" sz="2000" dirty="0" smtClean="0"/>
              <a:t>технологий. </a:t>
            </a: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EBB09A2-A884-42AE-80CE-8FFFEBB546C5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Ожидаемые результаты реализации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16624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Укрепление кадрового потенциала вуза:</a:t>
            </a:r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о</a:t>
            </a:r>
            <a:r>
              <a:rPr lang="ru-RU" sz="2000" dirty="0" smtClean="0"/>
              <a:t>птимизация </a:t>
            </a:r>
            <a:r>
              <a:rPr lang="ru-RU" sz="2000" dirty="0"/>
              <a:t>возрастного баланса </a:t>
            </a:r>
            <a:r>
              <a:rPr lang="ru-RU" sz="2000" dirty="0" smtClean="0"/>
              <a:t>ППС;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 smtClean="0"/>
              <a:t>своевременная </a:t>
            </a:r>
            <a:r>
              <a:rPr lang="ru-RU" sz="2000" dirty="0"/>
              <a:t>ротация заведующих кафедрами и </a:t>
            </a:r>
            <a:r>
              <a:rPr lang="ru-RU" sz="2000" dirty="0" smtClean="0"/>
              <a:t>профессоров;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 smtClean="0"/>
              <a:t>внедрение </a:t>
            </a:r>
            <a:r>
              <a:rPr lang="ru-RU" sz="2000" dirty="0"/>
              <a:t>системы срочного эффективного контракта с ППС и </a:t>
            </a:r>
            <a:r>
              <a:rPr lang="ru-RU" sz="2000" dirty="0" smtClean="0"/>
              <a:t>НПР;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/>
              <a:t>100% - </a:t>
            </a:r>
            <a:r>
              <a:rPr lang="ru-RU" sz="2000" dirty="0" err="1"/>
              <a:t>ное</a:t>
            </a:r>
            <a:r>
              <a:rPr lang="ru-RU" sz="2000" dirty="0"/>
              <a:t> прохождение преподавателями профессиональных дисциплин  стажировок на ведущих российских и зарубежных предприятиях </a:t>
            </a:r>
            <a:r>
              <a:rPr lang="ru-RU" sz="2000" dirty="0" smtClean="0"/>
              <a:t>транспорта;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 smtClean="0"/>
              <a:t>существенный </a:t>
            </a:r>
            <a:r>
              <a:rPr lang="ru-RU" sz="2000" dirty="0"/>
              <a:t>прогресс в языковой подготовке </a:t>
            </a:r>
            <a:r>
              <a:rPr lang="ru-RU" sz="2000" dirty="0" smtClean="0"/>
              <a:t>преподавателей;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 smtClean="0"/>
              <a:t>увеличение </a:t>
            </a:r>
            <a:r>
              <a:rPr lang="ru-RU" sz="2000" dirty="0"/>
              <a:t>числа </a:t>
            </a:r>
            <a:r>
              <a:rPr lang="ru-RU" sz="2000" dirty="0" smtClean="0"/>
              <a:t>приглашённых и штатных </a:t>
            </a:r>
            <a:r>
              <a:rPr lang="ru-RU" sz="2000" dirty="0"/>
              <a:t>иностранных преподавателей (в том числе по техническим дисциплинам</a:t>
            </a:r>
            <a:r>
              <a:rPr lang="ru-RU" sz="2000" dirty="0" smtClean="0"/>
              <a:t>);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 smtClean="0"/>
              <a:t>избрание </a:t>
            </a:r>
            <a:r>
              <a:rPr lang="ru-RU" sz="2000" dirty="0"/>
              <a:t>на пост руководителей кафедр и  приглашение в качестве преподавателей руководителей и ведущих специалистов транспортных </a:t>
            </a:r>
            <a:r>
              <a:rPr lang="ru-RU" sz="2000" dirty="0" smtClean="0"/>
              <a:t>предприятий;</a:t>
            </a:r>
            <a:endParaRPr lang="ru-RU" sz="2000" dirty="0"/>
          </a:p>
          <a:p>
            <a:pPr marL="355600" indent="-355600">
              <a:lnSpc>
                <a:spcPts val="2400"/>
              </a:lnSpc>
              <a:buBlip>
                <a:blip r:embed="rId2"/>
              </a:buBlip>
              <a:tabLst>
                <a:tab pos="1257300" algn="l"/>
              </a:tabLst>
            </a:pPr>
            <a:r>
              <a:rPr lang="ru-RU" sz="2000" dirty="0" smtClean="0"/>
              <a:t>повышение </a:t>
            </a:r>
            <a:r>
              <a:rPr lang="ru-RU" sz="2000" dirty="0"/>
              <a:t>публикационной активности и цитируемости </a:t>
            </a:r>
            <a:r>
              <a:rPr lang="ru-RU" sz="2000" dirty="0" smtClean="0"/>
              <a:t>ППС.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EBB09A2-A884-42AE-80CE-8FFFEBB546C5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93" y="332656"/>
            <a:ext cx="157240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1551</Words>
  <Application>Microsoft Office PowerPoint</Application>
  <PresentationFormat>Экран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ПРОГРАММА РАЗВИТИЯ   «Московского государственного университета путей сообщения» (МИИТ)  </vt:lpstr>
      <vt:lpstr>Миссия Университета </vt:lpstr>
      <vt:lpstr>Цели программы развития МИИТ: </vt:lpstr>
      <vt:lpstr>Направления развития МИИТ определены: </vt:lpstr>
      <vt:lpstr>Корпоративные ценности  МИИТ</vt:lpstr>
      <vt:lpstr>Специфика и уникальность МИИТ :</vt:lpstr>
      <vt:lpstr>Основные механизмы реализации Программы:</vt:lpstr>
      <vt:lpstr>Ожидаемые результаты реализации Программы</vt:lpstr>
      <vt:lpstr>Ожидаемые результаты реализации Программы</vt:lpstr>
      <vt:lpstr>Ожидаемые результаты реализации Программы</vt:lpstr>
      <vt:lpstr>Ожидаемые результаты реализации Программы</vt:lpstr>
      <vt:lpstr>Ожидаемые результаты реализации Программы</vt:lpstr>
      <vt:lpstr>Ожидаемые результаты реализации Программы</vt:lpstr>
      <vt:lpstr>Ожидаемые результаты реализации Программы</vt:lpstr>
      <vt:lpstr>Ожидаемые результаты реализации Программы</vt:lpstr>
      <vt:lpstr>Ожидаемые результаты реализации Программы</vt:lpstr>
      <vt:lpstr>Ожидаемые результаты реализации Программы</vt:lpstr>
      <vt:lpstr>Ожидаемые результаты реализации Программы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Давыдов Алексей Михайлович</dc:creator>
  <cp:lastModifiedBy>Давыдов Алексей Михайлович</cp:lastModifiedBy>
  <cp:revision>115</cp:revision>
  <cp:lastPrinted>2014-04-25T08:05:58Z</cp:lastPrinted>
  <dcterms:created xsi:type="dcterms:W3CDTF">2014-03-11T06:30:10Z</dcterms:created>
  <dcterms:modified xsi:type="dcterms:W3CDTF">2014-04-28T07:57:11Z</dcterms:modified>
</cp:coreProperties>
</file>